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7" r:id="rId3"/>
    <p:sldId id="273" r:id="rId4"/>
    <p:sldId id="261" r:id="rId5"/>
    <p:sldId id="263" r:id="rId6"/>
    <p:sldId id="262" r:id="rId7"/>
    <p:sldId id="257" r:id="rId8"/>
    <p:sldId id="270" r:id="rId9"/>
    <p:sldId id="280" r:id="rId10"/>
    <p:sldId id="258" r:id="rId11"/>
    <p:sldId id="281" r:id="rId12"/>
    <p:sldId id="259" r:id="rId13"/>
    <p:sldId id="274" r:id="rId14"/>
    <p:sldId id="277" r:id="rId15"/>
    <p:sldId id="269" r:id="rId16"/>
    <p:sldId id="278" r:id="rId17"/>
    <p:sldId id="260" r:id="rId18"/>
    <p:sldId id="271" r:id="rId19"/>
    <p:sldId id="265" r:id="rId20"/>
    <p:sldId id="279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6004" autoAdjust="0"/>
  </p:normalViewPr>
  <p:slideViewPr>
    <p:cSldViewPr snapToGrid="0">
      <p:cViewPr varScale="1">
        <p:scale>
          <a:sx n="62" d="100"/>
          <a:sy n="62" d="100"/>
        </p:scale>
        <p:origin x="3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C01A2-5B8E-4E02-BACD-737459B834F0}" type="datetimeFigureOut">
              <a:rPr lang="es-ES" smtClean="0"/>
              <a:t>13/01/2021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1B09C0-9D57-4F11-B94E-585AF8B9C42E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806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B09C0-9D57-4F11-B94E-585AF8B9C42E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0192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1B09C0-9D57-4F11-B94E-585AF8B9C42E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3763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F748E7-85F8-4F33-99C4-CF4ACD76F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300BB78-A518-48B4-ACCE-BC488B0C5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095E8A-BF7E-4E9B-A775-0C1E5E1A3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1CF-6CDE-4734-8E15-726B7AA6F280}" type="datetimeFigureOut">
              <a:rPr lang="es-ES" smtClean="0"/>
              <a:t>13/01/2021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6D02C1-B37D-44AC-AE7D-F738B5681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B178F0-C2D0-4B98-B392-6BD923E3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F9730-8B1C-48F6-962B-8FC780FCE3A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4477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71C29-A89B-4389-974B-B8C7D3C92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78B0441-3953-4F5F-B9C0-D6D2B2DB7A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28C7BC-CD59-40DB-BFA9-5AB038D47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1CF-6CDE-4734-8E15-726B7AA6F280}" type="datetimeFigureOut">
              <a:rPr lang="es-ES" smtClean="0"/>
              <a:t>13/01/2021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22C215-BC96-4B4D-8863-0308E223B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981CFC-F4CC-49F8-92E3-C150816DD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F9730-8B1C-48F6-962B-8FC780FCE3A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36071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5379A6C-50D8-47A9-9202-87ECE210C3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3F1111E-3E00-467C-B174-1C3C04FC35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3300D5-6695-4B79-B0AA-161A8AB25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1CF-6CDE-4734-8E15-726B7AA6F280}" type="datetimeFigureOut">
              <a:rPr lang="es-ES" smtClean="0"/>
              <a:t>13/01/2021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39560D-7690-4E53-871E-AB78F3138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BD5F96-EE4F-474B-BC81-EBD39F16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F9730-8B1C-48F6-962B-8FC780FCE3A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573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1FCE3D-2841-4D1D-B60E-B1C68F4AE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33146F-3B6B-4685-9810-ECDF8221E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09BBDD-5E03-43A2-8408-A827F85D3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1CF-6CDE-4734-8E15-726B7AA6F280}" type="datetimeFigureOut">
              <a:rPr lang="es-ES" smtClean="0"/>
              <a:t>13/01/2021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5A6BCF-70F4-40D5-9168-541D33205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9DC76C-7830-4073-B01B-6D95217BF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F9730-8B1C-48F6-962B-8FC780FCE3A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0290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6321B0-CA66-4CED-AB6F-8AC2F8EAC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D64DA7-2869-4887-88D9-585809F1E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CE2E4E-357E-44BF-8085-0EAE95F54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1CF-6CDE-4734-8E15-726B7AA6F280}" type="datetimeFigureOut">
              <a:rPr lang="es-ES" smtClean="0"/>
              <a:t>13/01/2021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6625C5-DC8A-4F06-AAE4-4223D5DBA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5C89E6-7BD2-417C-A1A3-6A22C68DA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F9730-8B1C-48F6-962B-8FC780FCE3A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9995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6B71F-0AA9-4C0E-A20B-40F918063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17CA94-74F8-418A-A95B-C38B434AD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2C6468C-4D79-4368-9DBE-BF9D557E6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CE1D34-F501-4DF7-863D-75A53CB0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1CF-6CDE-4734-8E15-726B7AA6F280}" type="datetimeFigureOut">
              <a:rPr lang="es-ES" smtClean="0"/>
              <a:t>13/01/2021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46FD36-69EE-4548-A4E0-3AB5C87A8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81D306-EDD4-4620-BB1A-CEDC0CA3F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F9730-8B1C-48F6-962B-8FC780FCE3A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06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F78734-A5D5-4B83-ABFC-A22DCCEFB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35FB6C-ACE4-4552-A3D4-FD698E959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36E62B-8F9D-4A25-B4C4-4FBE1D8F4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997C2A-93B5-4A09-9F20-8ABE6F6586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49FCC03-1021-48BD-B013-F5FF340C9C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B31A3F1-EFB9-4FF3-8AAA-D5DA7999F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1CF-6CDE-4734-8E15-726B7AA6F280}" type="datetimeFigureOut">
              <a:rPr lang="es-ES" smtClean="0"/>
              <a:t>13/01/2021</a:t>
            </a:fld>
            <a:endParaRPr lang="es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4E34118-3F1B-4881-B5C7-4C62ABC42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0AD6FEE-E243-4B00-A20B-DC1C1C82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F9730-8B1C-48F6-962B-8FC780FCE3A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931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668708-FA5F-4EDC-84D0-ACF8872B0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0023465-EDB9-4FCB-955E-470BBB7B5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1CF-6CDE-4734-8E15-726B7AA6F280}" type="datetimeFigureOut">
              <a:rPr lang="es-ES" smtClean="0"/>
              <a:t>13/01/2021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4D99B13-DA0C-499D-9E0F-61BF7491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6245F09-63AE-47AA-83BE-8C4609233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F9730-8B1C-48F6-962B-8FC780FCE3A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6379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5E70870-0025-47B9-8326-4C1EA18DF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1CF-6CDE-4734-8E15-726B7AA6F280}" type="datetimeFigureOut">
              <a:rPr lang="es-ES" smtClean="0"/>
              <a:t>13/01/2021</a:t>
            </a:fld>
            <a:endParaRPr lang="es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85D96A0-5D82-4AE9-93D5-3833B4A3E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1C4D7FC-50C9-4049-B394-87AF040FC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F9730-8B1C-48F6-962B-8FC780FCE3A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8291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C031F1-775A-4FB9-B1BB-4F053F62B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C1E057-0959-4EC3-A406-BD0C1FFC6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F8F687C-24E4-48DD-9A8E-C3413B96FB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D154593-746F-43B1-B5A7-FC51BC670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1CF-6CDE-4734-8E15-726B7AA6F280}" type="datetimeFigureOut">
              <a:rPr lang="es-ES" smtClean="0"/>
              <a:t>13/01/2021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14C1BB-7E06-49A0-A0E9-D28BB6A9C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CC140A1-3BFB-4DB4-A841-A635C0B19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F9730-8B1C-48F6-962B-8FC780FCE3A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464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CBF140-7936-4D4F-92B9-C65BD40B9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B612F52-51A5-4C6C-BB93-72BC3BA5C4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A0F7A86-CE56-4D3F-A613-65F8833BA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DD92DD5-AAC2-4AF9-AEBD-E6E0B03C3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6B1CF-6CDE-4734-8E15-726B7AA6F280}" type="datetimeFigureOut">
              <a:rPr lang="es-ES" smtClean="0"/>
              <a:t>13/01/2021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7EEFF0-4F9B-4A43-99BA-C54A52508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64542F-58A1-4A60-A146-7F235C2B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F9730-8B1C-48F6-962B-8FC780FCE3A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2589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F3C0B63-F3A4-4C07-8AAE-7F48F2468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964A7A-2EA3-4AEF-B569-C283F48F1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7F92BC-7A6B-45AE-83A1-29FDDBD6F0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6B1CF-6CDE-4734-8E15-726B7AA6F280}" type="datetimeFigureOut">
              <a:rPr lang="es-ES" smtClean="0"/>
              <a:t>13/01/2021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7CDDC0-4976-4266-B06E-2FB3F52A2B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D85BD2-4F89-4056-96A3-1A0CED2897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F9730-8B1C-48F6-962B-8FC780FCE3A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8003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3.png"/><Relationship Id="rId2" Type="http://schemas.openxmlformats.org/officeDocument/2006/relationships/hyperlink" Target="https://github.com/mardeld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delmar94@gmail.com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www.linkedin.com/in/mariadelmardelgad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F2164-2598-4796-AD83-8007A0CE80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230983"/>
            <a:ext cx="3874576" cy="492442"/>
          </a:xfrm>
        </p:spPr>
        <p:txBody>
          <a:bodyPr>
            <a:normAutofit/>
          </a:bodyPr>
          <a:lstStyle/>
          <a:p>
            <a:r>
              <a:rPr lang="es-ES" sz="1800" b="1" dirty="0">
                <a:solidFill>
                  <a:schemeClr val="tx2">
                    <a:lumMod val="75000"/>
                  </a:schemeClr>
                </a:solidFill>
                <a:latin typeface="Century Gothic" panose="020B0502020202020204" pitchFamily="34" charset="0"/>
              </a:rPr>
              <a:t>Proyecto EDA Data Science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A365706-D4BF-490B-8681-25C6F6B62EB3}"/>
              </a:ext>
            </a:extLst>
          </p:cNvPr>
          <p:cNvSpPr/>
          <p:nvPr/>
        </p:nvSpPr>
        <p:spPr>
          <a:xfrm>
            <a:off x="0" y="2468880"/>
            <a:ext cx="12192000" cy="1254034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009EF03-4147-4C1C-98A7-BB0129D0E548}"/>
              </a:ext>
            </a:extLst>
          </p:cNvPr>
          <p:cNvSpPr txBox="1"/>
          <p:nvPr/>
        </p:nvSpPr>
        <p:spPr>
          <a:xfrm>
            <a:off x="522518" y="2756266"/>
            <a:ext cx="11652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tx2"/>
                </a:solidFill>
                <a:latin typeface="Century Gothic" panose="020B0502020202020204" pitchFamily="34" charset="0"/>
              </a:rPr>
              <a:t>Mapeo del colectivo </a:t>
            </a:r>
            <a:r>
              <a:rPr lang="es-ES" sz="3200" b="1" dirty="0">
                <a:solidFill>
                  <a:schemeClr val="tx2"/>
                </a:solidFill>
                <a:latin typeface="Century Gothic" panose="020B0502020202020204" pitchFamily="34" charset="0"/>
              </a:rPr>
              <a:t>LGTBI</a:t>
            </a:r>
            <a:r>
              <a:rPr lang="es-ES" sz="2800" b="1" dirty="0">
                <a:solidFill>
                  <a:schemeClr val="tx2"/>
                </a:solidFill>
                <a:latin typeface="Century Gothic" panose="020B0502020202020204" pitchFamily="34" charset="0"/>
              </a:rPr>
              <a:t> en Europa en el ámbito laboral</a:t>
            </a:r>
          </a:p>
        </p:txBody>
      </p:sp>
    </p:spTree>
    <p:extLst>
      <p:ext uri="{BB962C8B-B14F-4D97-AF65-F5344CB8AC3E}">
        <p14:creationId xmlns:p14="http://schemas.microsoft.com/office/powerpoint/2010/main" val="372113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A834501E-0F83-42A1-8AAC-22872C46A02D}"/>
              </a:ext>
            </a:extLst>
          </p:cNvPr>
          <p:cNvSpPr/>
          <p:nvPr/>
        </p:nvSpPr>
        <p:spPr>
          <a:xfrm>
            <a:off x="1" y="111109"/>
            <a:ext cx="12192000" cy="306903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DB88DF2-1743-4ECB-B120-14549555F868}"/>
              </a:ext>
            </a:extLst>
          </p:cNvPr>
          <p:cNvSpPr txBox="1"/>
          <p:nvPr/>
        </p:nvSpPr>
        <p:spPr>
          <a:xfrm>
            <a:off x="5443946" y="98046"/>
            <a:ext cx="112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41B473CF-6330-4EBC-B768-93611012CA73}"/>
              </a:ext>
            </a:extLst>
          </p:cNvPr>
          <p:cNvSpPr txBox="1"/>
          <p:nvPr/>
        </p:nvSpPr>
        <p:spPr>
          <a:xfrm>
            <a:off x="1041008" y="98046"/>
            <a:ext cx="1024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 Gothic" panose="020B0502020202020204" pitchFamily="34" charset="0"/>
              </a:rPr>
              <a:t>Lugares donde evitan mostrarse abiertamente como persona LGTBI por temor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8F588D7-7613-4FDE-9F1C-6400026A59B8}"/>
              </a:ext>
            </a:extLst>
          </p:cNvPr>
          <p:cNvSpPr/>
          <p:nvPr/>
        </p:nvSpPr>
        <p:spPr>
          <a:xfrm>
            <a:off x="-13064" y="785540"/>
            <a:ext cx="596160" cy="456646"/>
          </a:xfrm>
          <a:prstGeom prst="rect">
            <a:avLst/>
          </a:prstGeom>
          <a:solidFill>
            <a:schemeClr val="accent6">
              <a:lumMod val="75000"/>
              <a:alpha val="77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64B4D73-BEA7-433C-B295-9B7CB9C27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95" y="880863"/>
            <a:ext cx="11448000" cy="312060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3F22136-292D-4FD2-9FA3-FBAADB86B3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81"/>
          <a:stretch/>
        </p:blipFill>
        <p:spPr>
          <a:xfrm>
            <a:off x="468595" y="4377075"/>
            <a:ext cx="11448000" cy="225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36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36CC700-0FF3-483B-B023-D150B73F1E9B}"/>
              </a:ext>
            </a:extLst>
          </p:cNvPr>
          <p:cNvSpPr/>
          <p:nvPr/>
        </p:nvSpPr>
        <p:spPr>
          <a:xfrm>
            <a:off x="0" y="2489982"/>
            <a:ext cx="12192000" cy="191320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BF3C442-A2CF-4FD2-A055-24CD240F84D1}"/>
              </a:ext>
            </a:extLst>
          </p:cNvPr>
          <p:cNvSpPr txBox="1"/>
          <p:nvPr/>
        </p:nvSpPr>
        <p:spPr>
          <a:xfrm>
            <a:off x="888023" y="2784444"/>
            <a:ext cx="108039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s-ES" sz="4000" dirty="0">
                <a:latin typeface="Century Gothic" panose="020B0502020202020204" pitchFamily="34" charset="0"/>
              </a:rPr>
              <a:t>Expresar abiertamente su identidad en el trabajo </a:t>
            </a:r>
          </a:p>
        </p:txBody>
      </p:sp>
    </p:spTree>
    <p:extLst>
      <p:ext uri="{BB962C8B-B14F-4D97-AF65-F5344CB8AC3E}">
        <p14:creationId xmlns:p14="http://schemas.microsoft.com/office/powerpoint/2010/main" val="1306288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6DC097BC-781A-4524-B3AD-FF75BB689830}"/>
              </a:ext>
            </a:extLst>
          </p:cNvPr>
          <p:cNvSpPr/>
          <p:nvPr/>
        </p:nvSpPr>
        <p:spPr>
          <a:xfrm>
            <a:off x="1" y="111109"/>
            <a:ext cx="12192000" cy="306903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48E80C6-D10D-4B9B-89E4-43EC7254C78D}"/>
              </a:ext>
            </a:extLst>
          </p:cNvPr>
          <p:cNvSpPr txBox="1"/>
          <p:nvPr/>
        </p:nvSpPr>
        <p:spPr>
          <a:xfrm>
            <a:off x="3212185" y="98046"/>
            <a:ext cx="6427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s-ES" sz="1800" dirty="0">
                <a:latin typeface="Century Gothic" panose="020B0502020202020204" pitchFamily="34" charset="0"/>
              </a:rPr>
              <a:t>Expresar abiertamente su identidad en el trabajo 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1313DF8-53D9-42BF-B26D-8C58B3F634FB}"/>
              </a:ext>
            </a:extLst>
          </p:cNvPr>
          <p:cNvSpPr/>
          <p:nvPr/>
        </p:nvSpPr>
        <p:spPr>
          <a:xfrm>
            <a:off x="-13064" y="785540"/>
            <a:ext cx="596160" cy="456646"/>
          </a:xfrm>
          <a:prstGeom prst="rect">
            <a:avLst/>
          </a:prstGeom>
          <a:solidFill>
            <a:schemeClr val="accent6">
              <a:lumMod val="75000"/>
              <a:alpha val="77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8E06508-4D3C-45FD-9693-39FF2725A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375" y="1397759"/>
            <a:ext cx="6667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661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FA90284-B7BA-445C-AACA-5E15B2AFD903}"/>
              </a:ext>
            </a:extLst>
          </p:cNvPr>
          <p:cNvSpPr/>
          <p:nvPr/>
        </p:nvSpPr>
        <p:spPr>
          <a:xfrm>
            <a:off x="-13064" y="785540"/>
            <a:ext cx="596160" cy="456646"/>
          </a:xfrm>
          <a:prstGeom prst="rect">
            <a:avLst/>
          </a:prstGeom>
          <a:solidFill>
            <a:schemeClr val="accent6">
              <a:lumMod val="75000"/>
              <a:alpha val="77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C9AC9C7-5494-4D30-91AE-2079D232FAE4}"/>
              </a:ext>
            </a:extLst>
          </p:cNvPr>
          <p:cNvSpPr/>
          <p:nvPr/>
        </p:nvSpPr>
        <p:spPr>
          <a:xfrm>
            <a:off x="1" y="111109"/>
            <a:ext cx="12192000" cy="306903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0C52162-7AFE-4F23-8B7F-3F87AB79EC8E}"/>
              </a:ext>
            </a:extLst>
          </p:cNvPr>
          <p:cNvSpPr txBox="1"/>
          <p:nvPr/>
        </p:nvSpPr>
        <p:spPr>
          <a:xfrm>
            <a:off x="1041008" y="98046"/>
            <a:ext cx="1024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 Gothic" panose="020B0502020202020204" pitchFamily="34" charset="0"/>
              </a:rPr>
              <a:t>Representación por países de la variable ocultar su identidad LGTBI 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60A9DBE-E187-4FBA-9DAD-4D25377794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74" y="1345392"/>
            <a:ext cx="11124000" cy="2525496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2C6CACB8-FAA8-42B5-976F-D541297F9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74" y="3925006"/>
            <a:ext cx="11124000" cy="252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00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C65A0F37-21DC-41D6-A2B8-026DE9445262}"/>
              </a:ext>
            </a:extLst>
          </p:cNvPr>
          <p:cNvSpPr/>
          <p:nvPr/>
        </p:nvSpPr>
        <p:spPr>
          <a:xfrm>
            <a:off x="0" y="2489982"/>
            <a:ext cx="12192000" cy="191320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77D88A4-52DD-42BF-84F1-9C3245A89179}"/>
              </a:ext>
            </a:extLst>
          </p:cNvPr>
          <p:cNvSpPr txBox="1"/>
          <p:nvPr/>
        </p:nvSpPr>
        <p:spPr>
          <a:xfrm>
            <a:off x="888023" y="2675958"/>
            <a:ext cx="108039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latin typeface="Century Gothic" panose="020B0502020202020204" pitchFamily="34" charset="0"/>
              </a:rPr>
              <a:t>Expresar abiertamente su identidad en el ambiente laboral</a:t>
            </a:r>
          </a:p>
        </p:txBody>
      </p:sp>
    </p:spTree>
    <p:extLst>
      <p:ext uri="{BB962C8B-B14F-4D97-AF65-F5344CB8AC3E}">
        <p14:creationId xmlns:p14="http://schemas.microsoft.com/office/powerpoint/2010/main" val="2567654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51FC9262-63A9-40F6-9466-3DEC2295C142}"/>
              </a:ext>
            </a:extLst>
          </p:cNvPr>
          <p:cNvSpPr/>
          <p:nvPr/>
        </p:nvSpPr>
        <p:spPr>
          <a:xfrm>
            <a:off x="1" y="111109"/>
            <a:ext cx="12192000" cy="306903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483E0A1-48FE-4060-AE48-EF64E1DADA94}"/>
              </a:ext>
            </a:extLst>
          </p:cNvPr>
          <p:cNvSpPr txBox="1"/>
          <p:nvPr/>
        </p:nvSpPr>
        <p:spPr>
          <a:xfrm>
            <a:off x="1041008" y="98046"/>
            <a:ext cx="1024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800" dirty="0">
                <a:latin typeface="Century Gothic" panose="020B0502020202020204" pitchFamily="34" charset="0"/>
              </a:rPr>
              <a:t>Expresar abiertamente su identidad en el ambiente laboral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647C17B-3A59-4D0B-9C8B-648AC6C62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011" y="887414"/>
            <a:ext cx="9771276" cy="558358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B9B40963-FC73-4037-9419-3F27C1F40EA6}"/>
              </a:ext>
            </a:extLst>
          </p:cNvPr>
          <p:cNvSpPr/>
          <p:nvPr/>
        </p:nvSpPr>
        <p:spPr>
          <a:xfrm>
            <a:off x="10103421" y="964904"/>
            <a:ext cx="144000" cy="536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94D895B-05DA-461B-9E84-A8A1F664D313}"/>
              </a:ext>
            </a:extLst>
          </p:cNvPr>
          <p:cNvSpPr/>
          <p:nvPr/>
        </p:nvSpPr>
        <p:spPr>
          <a:xfrm>
            <a:off x="-13064" y="785540"/>
            <a:ext cx="596160" cy="456646"/>
          </a:xfrm>
          <a:prstGeom prst="rect">
            <a:avLst/>
          </a:prstGeom>
          <a:solidFill>
            <a:schemeClr val="accent6">
              <a:lumMod val="75000"/>
              <a:alpha val="77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851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3117C1D-B8BF-495C-8F25-196BA7967F91}"/>
              </a:ext>
            </a:extLst>
          </p:cNvPr>
          <p:cNvSpPr/>
          <p:nvPr/>
        </p:nvSpPr>
        <p:spPr>
          <a:xfrm>
            <a:off x="0" y="2489982"/>
            <a:ext cx="12192000" cy="191320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DAA6A1C-C9D5-4AE3-8296-CBAAB09540D1}"/>
              </a:ext>
            </a:extLst>
          </p:cNvPr>
          <p:cNvSpPr txBox="1"/>
          <p:nvPr/>
        </p:nvSpPr>
        <p:spPr>
          <a:xfrm>
            <a:off x="956603" y="2567472"/>
            <a:ext cx="108039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Century Gothic" panose="020B0502020202020204" pitchFamily="34" charset="0"/>
              </a:rPr>
              <a:t>Correlación entre ser abierto en el trabajo y haber escuchado a alguien defender o proteger los derechos LGTBI</a:t>
            </a:r>
          </a:p>
        </p:txBody>
      </p:sp>
    </p:spTree>
    <p:extLst>
      <p:ext uri="{BB962C8B-B14F-4D97-AF65-F5344CB8AC3E}">
        <p14:creationId xmlns:p14="http://schemas.microsoft.com/office/powerpoint/2010/main" val="3015385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E000B36E-FBA5-42EF-821C-21F4D04D4D3A}"/>
              </a:ext>
            </a:extLst>
          </p:cNvPr>
          <p:cNvSpPr/>
          <p:nvPr/>
        </p:nvSpPr>
        <p:spPr>
          <a:xfrm>
            <a:off x="1843708" y="1042849"/>
            <a:ext cx="8347213" cy="5427652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24D4D52-35D4-4E3B-B89B-3C966BF445C4}"/>
              </a:ext>
            </a:extLst>
          </p:cNvPr>
          <p:cNvSpPr/>
          <p:nvPr/>
        </p:nvSpPr>
        <p:spPr>
          <a:xfrm>
            <a:off x="1" y="111109"/>
            <a:ext cx="12192000" cy="306903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CD527E9-D4A4-4FAE-B5A2-10AEF4865292}"/>
              </a:ext>
            </a:extLst>
          </p:cNvPr>
          <p:cNvSpPr txBox="1"/>
          <p:nvPr/>
        </p:nvSpPr>
        <p:spPr>
          <a:xfrm>
            <a:off x="4385336" y="95609"/>
            <a:ext cx="3263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 Gothic" panose="020B0502020202020204" pitchFamily="34" charset="0"/>
              </a:rPr>
              <a:t>Matrix correlación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6AD2D08-CA77-4377-8592-AC056FB8C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708" y="1336526"/>
            <a:ext cx="8001000" cy="5133975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B3A3D555-7799-458C-BE09-7228AF790DBE}"/>
              </a:ext>
            </a:extLst>
          </p:cNvPr>
          <p:cNvSpPr/>
          <p:nvPr/>
        </p:nvSpPr>
        <p:spPr>
          <a:xfrm>
            <a:off x="-13064" y="785540"/>
            <a:ext cx="596160" cy="456646"/>
          </a:xfrm>
          <a:prstGeom prst="rect">
            <a:avLst/>
          </a:prstGeom>
          <a:solidFill>
            <a:schemeClr val="accent6">
              <a:lumMod val="75000"/>
              <a:alpha val="77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2919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092D40E7-3E36-4834-B865-F077712DD99F}"/>
              </a:ext>
            </a:extLst>
          </p:cNvPr>
          <p:cNvSpPr/>
          <p:nvPr/>
        </p:nvSpPr>
        <p:spPr>
          <a:xfrm>
            <a:off x="291290" y="1679140"/>
            <a:ext cx="11735392" cy="479915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B45802-378D-4ACA-BA64-1D632E32A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S" dirty="0">
                <a:latin typeface="Century Gothic" panose="020B0502020202020204" pitchFamily="34" charset="0"/>
              </a:rPr>
              <a:t>La hipótesis planteada demuestra</a:t>
            </a:r>
          </a:p>
          <a:p>
            <a:pPr marL="0" indent="0">
              <a:buNone/>
            </a:pPr>
            <a:r>
              <a:rPr lang="es-ES" dirty="0">
                <a:latin typeface="Century Gothic" panose="020B0502020202020204" pitchFamily="34" charset="0"/>
              </a:rPr>
              <a:t>36% </a:t>
            </a:r>
            <a:r>
              <a:rPr lang="es-ES" sz="2000" dirty="0">
                <a:latin typeface="Century Gothic" panose="020B0502020202020204" pitchFamily="34" charset="0"/>
              </a:rPr>
              <a:t>de las personas evitan mostrar su orientación o identidad sexual en el trabajo por miedo a ser agredido, amenazado o acosado por otros </a:t>
            </a:r>
          </a:p>
          <a:p>
            <a:pPr marL="0" indent="0">
              <a:buNone/>
            </a:pPr>
            <a:endParaRPr lang="es-ES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ES" dirty="0">
                <a:latin typeface="Century Gothic" panose="020B0502020202020204" pitchFamily="34" charset="0"/>
              </a:rPr>
              <a:t>16,2% </a:t>
            </a:r>
            <a:r>
              <a:rPr lang="es-ES" sz="2000" dirty="0">
                <a:latin typeface="Century Gothic" panose="020B0502020202020204" pitchFamily="34" charset="0"/>
              </a:rPr>
              <a:t>de los ciudadanos europeos muestran su orientación o identidad sexual de manera muy abierta en el ámbito laboral </a:t>
            </a:r>
          </a:p>
          <a:p>
            <a:pPr marL="0" indent="0">
              <a:buNone/>
            </a:pPr>
            <a:endParaRPr lang="es-ES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ES" dirty="0">
                <a:latin typeface="Century Gothic" panose="020B0502020202020204" pitchFamily="34" charset="0"/>
              </a:rPr>
              <a:t>63,8% </a:t>
            </a:r>
            <a:r>
              <a:rPr lang="es-ES" sz="2000" dirty="0">
                <a:latin typeface="Century Gothic" panose="020B0502020202020204" pitchFamily="34" charset="0"/>
              </a:rPr>
              <a:t>de los europeos prefiere no revelar su identidad LGTBI a sus superiores </a:t>
            </a:r>
          </a:p>
          <a:p>
            <a:pPr marL="0" indent="0">
              <a:buNone/>
            </a:pPr>
            <a:endParaRPr lang="es-ES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ES" sz="2000" dirty="0">
                <a:latin typeface="Century Gothic" panose="020B0502020202020204" pitchFamily="34" charset="0"/>
              </a:rPr>
              <a:t>Cuanto más se habla en el trabajo sobre el colectivo LGTBI ya sea para defenderlo, apoyarlo o protegerlo, más abiertos se sienten los trabajadores/as para mostrar su identidad LGTBI </a:t>
            </a:r>
          </a:p>
          <a:p>
            <a:endParaRPr lang="es-ES" dirty="0">
              <a:latin typeface="Century Gothic" panose="020B050202020202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6D716B3-259D-4D23-BE4D-54F537E36BDB}"/>
              </a:ext>
            </a:extLst>
          </p:cNvPr>
          <p:cNvSpPr/>
          <p:nvPr/>
        </p:nvSpPr>
        <p:spPr>
          <a:xfrm>
            <a:off x="1" y="111109"/>
            <a:ext cx="12192000" cy="306903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84F491A-F674-41FB-B5C1-1BFAEF394AC0}"/>
              </a:ext>
            </a:extLst>
          </p:cNvPr>
          <p:cNvSpPr txBox="1"/>
          <p:nvPr/>
        </p:nvSpPr>
        <p:spPr>
          <a:xfrm>
            <a:off x="1041008" y="98046"/>
            <a:ext cx="1024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 Gothic" panose="020B0502020202020204" pitchFamily="34" charset="0"/>
              </a:rPr>
              <a:t>Conclusiones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2686387-272B-4E0F-9C66-D72E16779C49}"/>
              </a:ext>
            </a:extLst>
          </p:cNvPr>
          <p:cNvSpPr/>
          <p:nvPr/>
        </p:nvSpPr>
        <p:spPr>
          <a:xfrm>
            <a:off x="-13064" y="785540"/>
            <a:ext cx="596160" cy="456646"/>
          </a:xfrm>
          <a:prstGeom prst="rect">
            <a:avLst/>
          </a:prstGeom>
          <a:solidFill>
            <a:schemeClr val="accent5">
              <a:alpha val="77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2D728F-D7C1-4971-9D66-C109E5676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08" y="754838"/>
            <a:ext cx="3761935" cy="556774"/>
          </a:xfrm>
        </p:spPr>
        <p:txBody>
          <a:bodyPr>
            <a:noAutofit/>
          </a:bodyPr>
          <a:lstStyle/>
          <a:p>
            <a:r>
              <a:rPr lang="es-ES" sz="3200" dirty="0">
                <a:latin typeface="Century Gothic" panose="020B0502020202020204" pitchFamily="34" charset="0"/>
              </a:rPr>
              <a:t>Conclusiones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620AC52-2F5E-4B62-B2C8-4EAB41D206D6}"/>
              </a:ext>
            </a:extLst>
          </p:cNvPr>
          <p:cNvSpPr/>
          <p:nvPr/>
        </p:nvSpPr>
        <p:spPr>
          <a:xfrm>
            <a:off x="521104" y="2458320"/>
            <a:ext cx="288000" cy="252000"/>
          </a:xfrm>
          <a:prstGeom prst="rect">
            <a:avLst/>
          </a:prstGeom>
          <a:solidFill>
            <a:schemeClr val="accent5">
              <a:alpha val="77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F87F268-1957-4A8D-96C7-BD9759328EFC}"/>
              </a:ext>
            </a:extLst>
          </p:cNvPr>
          <p:cNvSpPr/>
          <p:nvPr/>
        </p:nvSpPr>
        <p:spPr>
          <a:xfrm>
            <a:off x="521104" y="3528876"/>
            <a:ext cx="288000" cy="252000"/>
          </a:xfrm>
          <a:prstGeom prst="rect">
            <a:avLst/>
          </a:prstGeom>
          <a:solidFill>
            <a:schemeClr val="accent5">
              <a:alpha val="77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D6CC25D-F193-4329-8AE5-CFC08ECAAA95}"/>
              </a:ext>
            </a:extLst>
          </p:cNvPr>
          <p:cNvSpPr/>
          <p:nvPr/>
        </p:nvSpPr>
        <p:spPr>
          <a:xfrm>
            <a:off x="540215" y="4510295"/>
            <a:ext cx="288000" cy="252000"/>
          </a:xfrm>
          <a:prstGeom prst="rect">
            <a:avLst/>
          </a:prstGeom>
          <a:solidFill>
            <a:schemeClr val="accent5">
              <a:alpha val="77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CBA5379-E1AE-4F85-90F0-44C06993F245}"/>
              </a:ext>
            </a:extLst>
          </p:cNvPr>
          <p:cNvSpPr/>
          <p:nvPr/>
        </p:nvSpPr>
        <p:spPr>
          <a:xfrm>
            <a:off x="550200" y="5418952"/>
            <a:ext cx="288000" cy="252000"/>
          </a:xfrm>
          <a:prstGeom prst="rect">
            <a:avLst/>
          </a:prstGeom>
          <a:solidFill>
            <a:schemeClr val="accent5">
              <a:alpha val="77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0587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B7C3856-8D82-409C-884F-E2971C90FA9D}"/>
              </a:ext>
            </a:extLst>
          </p:cNvPr>
          <p:cNvSpPr/>
          <p:nvPr/>
        </p:nvSpPr>
        <p:spPr>
          <a:xfrm>
            <a:off x="1113904" y="2170951"/>
            <a:ext cx="10252192" cy="3222456"/>
          </a:xfrm>
          <a:prstGeom prst="round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CFAA7C-2A86-4F87-9C47-15EF2BD8E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1781" y="2676960"/>
            <a:ext cx="9049719" cy="22399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s-ES" dirty="0">
                <a:latin typeface="Century Gothic" panose="020B0502020202020204" pitchFamily="34" charset="0"/>
              </a:rPr>
              <a:t>Realizar mapa europeo interactivo mostrando la diferencia entre los países orientales y occidentales</a:t>
            </a:r>
          </a:p>
          <a:p>
            <a:pPr marL="0" indent="0">
              <a:buNone/>
            </a:pPr>
            <a:r>
              <a:rPr lang="es-ES" dirty="0">
                <a:latin typeface="Century Gothic" panose="020B0502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s-ES" dirty="0">
                <a:latin typeface="Century Gothic" panose="020B0502020202020204" pitchFamily="34" charset="0"/>
              </a:rPr>
              <a:t>Correlacionar otras preguntas</a:t>
            </a:r>
          </a:p>
          <a:p>
            <a:pPr marL="0" indent="0">
              <a:buNone/>
            </a:pPr>
            <a:endParaRPr lang="es-E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s-ES" dirty="0">
                <a:latin typeface="Century Gothic" panose="020B0502020202020204" pitchFamily="34" charset="0"/>
              </a:rPr>
              <a:t>Comparar con la primera encuesta realizada en 2012</a:t>
            </a:r>
          </a:p>
          <a:p>
            <a:endParaRPr lang="es-ES" dirty="0">
              <a:latin typeface="Century Gothic" panose="020B050202020202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2194C64-3676-464D-AFBE-E2AC6598072E}"/>
              </a:ext>
            </a:extLst>
          </p:cNvPr>
          <p:cNvSpPr/>
          <p:nvPr/>
        </p:nvSpPr>
        <p:spPr>
          <a:xfrm>
            <a:off x="1" y="111109"/>
            <a:ext cx="12192000" cy="306903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FF97ADF-64F0-47BD-A56E-742EA52F28C4}"/>
              </a:ext>
            </a:extLst>
          </p:cNvPr>
          <p:cNvSpPr txBox="1"/>
          <p:nvPr/>
        </p:nvSpPr>
        <p:spPr>
          <a:xfrm>
            <a:off x="4712425" y="98046"/>
            <a:ext cx="192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 Gothic" panose="020B0502020202020204" pitchFamily="34" charset="0"/>
              </a:rPr>
              <a:t>Roadmap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138CA39-4E23-4450-9392-792BD1FA00D6}"/>
              </a:ext>
            </a:extLst>
          </p:cNvPr>
          <p:cNvSpPr/>
          <p:nvPr/>
        </p:nvSpPr>
        <p:spPr>
          <a:xfrm>
            <a:off x="-13064" y="785540"/>
            <a:ext cx="596160" cy="456646"/>
          </a:xfrm>
          <a:prstGeom prst="rect">
            <a:avLst/>
          </a:prstGeom>
          <a:solidFill>
            <a:srgbClr val="7030A0">
              <a:alpha val="77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0A000DC-933A-4926-857A-E7F1C3F6A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27" y="532362"/>
            <a:ext cx="2706858" cy="1018660"/>
          </a:xfrm>
        </p:spPr>
        <p:txBody>
          <a:bodyPr>
            <a:normAutofit/>
          </a:bodyPr>
          <a:lstStyle/>
          <a:p>
            <a:r>
              <a:rPr lang="es-ES" sz="3200" dirty="0">
                <a:latin typeface="Century Gothic" panose="020B0502020202020204" pitchFamily="34" charset="0"/>
              </a:rPr>
              <a:t>Roadmap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5DAA8BC-E482-4E77-97E6-B3F22776EFE9}"/>
              </a:ext>
            </a:extLst>
          </p:cNvPr>
          <p:cNvSpPr/>
          <p:nvPr/>
        </p:nvSpPr>
        <p:spPr>
          <a:xfrm>
            <a:off x="1337581" y="2764804"/>
            <a:ext cx="288000" cy="252000"/>
          </a:xfrm>
          <a:prstGeom prst="rect">
            <a:avLst/>
          </a:prstGeom>
          <a:solidFill>
            <a:srgbClr val="7030A0">
              <a:alpha val="77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523B83F-6EFD-47D6-898E-CE38B2D4CC42}"/>
              </a:ext>
            </a:extLst>
          </p:cNvPr>
          <p:cNvSpPr/>
          <p:nvPr/>
        </p:nvSpPr>
        <p:spPr>
          <a:xfrm>
            <a:off x="1337581" y="4470393"/>
            <a:ext cx="288000" cy="252000"/>
          </a:xfrm>
          <a:prstGeom prst="rect">
            <a:avLst/>
          </a:prstGeom>
          <a:solidFill>
            <a:srgbClr val="7030A0">
              <a:alpha val="77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DD4FE3E-7A40-4378-B646-9ED51BC7E161}"/>
              </a:ext>
            </a:extLst>
          </p:cNvPr>
          <p:cNvSpPr/>
          <p:nvPr/>
        </p:nvSpPr>
        <p:spPr>
          <a:xfrm>
            <a:off x="1337581" y="3682185"/>
            <a:ext cx="288000" cy="252000"/>
          </a:xfrm>
          <a:prstGeom prst="rect">
            <a:avLst/>
          </a:prstGeom>
          <a:solidFill>
            <a:srgbClr val="7030A0">
              <a:alpha val="77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4420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ángulo 19">
            <a:extLst>
              <a:ext uri="{FF2B5EF4-FFF2-40B4-BE49-F238E27FC236}">
                <a16:creationId xmlns:a16="http://schemas.microsoft.com/office/drawing/2014/main" id="{D525EC8F-0215-413C-8EE4-96FA0EF273D5}"/>
              </a:ext>
            </a:extLst>
          </p:cNvPr>
          <p:cNvSpPr/>
          <p:nvPr/>
        </p:nvSpPr>
        <p:spPr>
          <a:xfrm>
            <a:off x="4971003" y="3843954"/>
            <a:ext cx="2428603" cy="49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016DA98-AE01-4BCF-ABCD-9E735B714037}"/>
              </a:ext>
            </a:extLst>
          </p:cNvPr>
          <p:cNvSpPr/>
          <p:nvPr/>
        </p:nvSpPr>
        <p:spPr>
          <a:xfrm>
            <a:off x="4971002" y="4507717"/>
            <a:ext cx="2428603" cy="49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383C8DF8-D85C-40CE-8A73-3D00FEA16A95}"/>
              </a:ext>
            </a:extLst>
          </p:cNvPr>
          <p:cNvSpPr/>
          <p:nvPr/>
        </p:nvSpPr>
        <p:spPr>
          <a:xfrm>
            <a:off x="4971002" y="5154857"/>
            <a:ext cx="2428603" cy="49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15FA7D4-6363-4EF5-AD59-A7BD5AD8A526}"/>
              </a:ext>
            </a:extLst>
          </p:cNvPr>
          <p:cNvSpPr/>
          <p:nvPr/>
        </p:nvSpPr>
        <p:spPr>
          <a:xfrm>
            <a:off x="4971002" y="2529920"/>
            <a:ext cx="2428603" cy="49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D16E477-2199-4E7D-8EB4-6D3B10CEECEB}"/>
              </a:ext>
            </a:extLst>
          </p:cNvPr>
          <p:cNvSpPr/>
          <p:nvPr/>
        </p:nvSpPr>
        <p:spPr>
          <a:xfrm>
            <a:off x="4971001" y="1873131"/>
            <a:ext cx="2428603" cy="49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59DD7798-65B1-4E8D-9016-F8E91C312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7982" y="5204895"/>
            <a:ext cx="2107184" cy="504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>
                <a:latin typeface="Century Gothic" panose="020B0502020202020204" pitchFamily="34" charset="0"/>
              </a:rPr>
              <a:t> Roadmap</a:t>
            </a:r>
          </a:p>
          <a:p>
            <a:pPr marL="0" indent="0">
              <a:buNone/>
            </a:pPr>
            <a:endParaRPr lang="es-ES" sz="24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s-ES" sz="2400" dirty="0">
              <a:latin typeface="Century Gothic" panose="020B0502020202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C4E640F0-5B94-44DB-9CA4-ED0B6D73C08E}"/>
              </a:ext>
            </a:extLst>
          </p:cNvPr>
          <p:cNvSpPr/>
          <p:nvPr/>
        </p:nvSpPr>
        <p:spPr>
          <a:xfrm>
            <a:off x="1" y="111109"/>
            <a:ext cx="12192000" cy="306903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D9BCDED-79EF-48F2-9748-3CDA3C381197}"/>
              </a:ext>
            </a:extLst>
          </p:cNvPr>
          <p:cNvSpPr txBox="1"/>
          <p:nvPr/>
        </p:nvSpPr>
        <p:spPr>
          <a:xfrm>
            <a:off x="5443946" y="98046"/>
            <a:ext cx="112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 Gothic" panose="020B0502020202020204" pitchFamily="34" charset="0"/>
              </a:rPr>
              <a:t>Índice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4246E9B-A6FA-4B93-AD96-DDEA4323C6F9}"/>
              </a:ext>
            </a:extLst>
          </p:cNvPr>
          <p:cNvSpPr/>
          <p:nvPr/>
        </p:nvSpPr>
        <p:spPr>
          <a:xfrm>
            <a:off x="4501663" y="1963594"/>
            <a:ext cx="294043" cy="30690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A0A3BA5-402E-4B3F-BF76-EB34422DD917}"/>
              </a:ext>
            </a:extLst>
          </p:cNvPr>
          <p:cNvSpPr/>
          <p:nvPr/>
        </p:nvSpPr>
        <p:spPr>
          <a:xfrm>
            <a:off x="4495857" y="2661731"/>
            <a:ext cx="295200" cy="306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BCA5904-136F-403C-B302-47EEBC82B9F2}"/>
              </a:ext>
            </a:extLst>
          </p:cNvPr>
          <p:cNvSpPr/>
          <p:nvPr/>
        </p:nvSpPr>
        <p:spPr>
          <a:xfrm>
            <a:off x="4495857" y="3252542"/>
            <a:ext cx="295200" cy="3060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F1A62CE0-547D-43DE-89A6-3087FC986D68}"/>
              </a:ext>
            </a:extLst>
          </p:cNvPr>
          <p:cNvSpPr/>
          <p:nvPr/>
        </p:nvSpPr>
        <p:spPr>
          <a:xfrm>
            <a:off x="4495857" y="3900991"/>
            <a:ext cx="295200" cy="306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8654467-63C3-4433-9933-007F489FA38F}"/>
              </a:ext>
            </a:extLst>
          </p:cNvPr>
          <p:cNvSpPr/>
          <p:nvPr/>
        </p:nvSpPr>
        <p:spPr>
          <a:xfrm>
            <a:off x="4495857" y="4568532"/>
            <a:ext cx="295200" cy="306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9BAF22F-4102-4299-9B12-83CA36FB5A3C}"/>
              </a:ext>
            </a:extLst>
          </p:cNvPr>
          <p:cNvSpPr/>
          <p:nvPr/>
        </p:nvSpPr>
        <p:spPr>
          <a:xfrm>
            <a:off x="4495857" y="5239265"/>
            <a:ext cx="295200" cy="30600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72D922-6FE8-470E-B6B3-555197A94BA0}"/>
              </a:ext>
            </a:extLst>
          </p:cNvPr>
          <p:cNvSpPr txBox="1"/>
          <p:nvPr/>
        </p:nvSpPr>
        <p:spPr>
          <a:xfrm>
            <a:off x="5125699" y="1883783"/>
            <a:ext cx="2203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entury Gothic" panose="020B0502020202020204" pitchFamily="34" charset="0"/>
              </a:rPr>
              <a:t>Introducción</a:t>
            </a:r>
            <a:endParaRPr lang="es-ES" sz="24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592C530F-2280-49A8-99C9-6D24AAB94FDF}"/>
              </a:ext>
            </a:extLst>
          </p:cNvPr>
          <p:cNvSpPr txBox="1"/>
          <p:nvPr/>
        </p:nvSpPr>
        <p:spPr>
          <a:xfrm>
            <a:off x="5145819" y="4540464"/>
            <a:ext cx="2253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entury Gothic" panose="020B0502020202020204" pitchFamily="34" charset="0"/>
              </a:rPr>
              <a:t>Conclusiones</a:t>
            </a:r>
            <a:endParaRPr lang="es-ES" sz="24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22FB166-FC42-4DA1-BB45-E72E6038311D}"/>
              </a:ext>
            </a:extLst>
          </p:cNvPr>
          <p:cNvSpPr txBox="1"/>
          <p:nvPr/>
        </p:nvSpPr>
        <p:spPr>
          <a:xfrm>
            <a:off x="5440993" y="3875664"/>
            <a:ext cx="1572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entury Gothic" panose="020B0502020202020204" pitchFamily="34" charset="0"/>
              </a:rPr>
              <a:t>Proyecto</a:t>
            </a:r>
            <a:endParaRPr lang="es-ES" sz="2400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47F4D10-D9EA-4F49-A674-49D3EDA0E91B}"/>
              </a:ext>
            </a:extLst>
          </p:cNvPr>
          <p:cNvSpPr txBox="1"/>
          <p:nvPr/>
        </p:nvSpPr>
        <p:spPr>
          <a:xfrm>
            <a:off x="5440993" y="2577486"/>
            <a:ext cx="1744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entury Gothic" panose="020B0502020202020204" pitchFamily="34" charset="0"/>
              </a:rPr>
              <a:t>Hipótesis</a:t>
            </a:r>
            <a:endParaRPr lang="es-ES" sz="2400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3E970A56-C8BB-43B2-8566-BA66B526CEF9}"/>
              </a:ext>
            </a:extLst>
          </p:cNvPr>
          <p:cNvSpPr/>
          <p:nvPr/>
        </p:nvSpPr>
        <p:spPr>
          <a:xfrm>
            <a:off x="4971004" y="3186521"/>
            <a:ext cx="2428603" cy="493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13F869A-CC33-47F5-8F98-845375619957}"/>
              </a:ext>
            </a:extLst>
          </p:cNvPr>
          <p:cNvSpPr txBox="1"/>
          <p:nvPr/>
        </p:nvSpPr>
        <p:spPr>
          <a:xfrm>
            <a:off x="5110037" y="3202377"/>
            <a:ext cx="2289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entury Gothic" panose="020B0502020202020204" pitchFamily="34" charset="0"/>
              </a:rPr>
              <a:t>Demostración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4788742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diagonales redondeadas 4">
            <a:extLst>
              <a:ext uri="{FF2B5EF4-FFF2-40B4-BE49-F238E27FC236}">
                <a16:creationId xmlns:a16="http://schemas.microsoft.com/office/drawing/2014/main" id="{7DF15D4E-A436-4661-B136-247EB67B2693}"/>
              </a:ext>
            </a:extLst>
          </p:cNvPr>
          <p:cNvSpPr/>
          <p:nvPr/>
        </p:nvSpPr>
        <p:spPr>
          <a:xfrm>
            <a:off x="1786597" y="773564"/>
            <a:ext cx="8387860" cy="3382678"/>
          </a:xfrm>
          <a:prstGeom prst="round2DiagRect">
            <a:avLst/>
          </a:prstGeom>
          <a:solidFill>
            <a:schemeClr val="bg1">
              <a:alpha val="76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3B11E49-2630-4A74-9D9B-1661A3449501}"/>
              </a:ext>
            </a:extLst>
          </p:cNvPr>
          <p:cNvSpPr txBox="1"/>
          <p:nvPr/>
        </p:nvSpPr>
        <p:spPr>
          <a:xfrm>
            <a:off x="3781865" y="1688124"/>
            <a:ext cx="42625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8000" dirty="0">
                <a:latin typeface="Century Gothic" panose="020B0502020202020204" pitchFamily="34" charset="0"/>
              </a:rPr>
              <a:t>Gracias</a:t>
            </a:r>
          </a:p>
        </p:txBody>
      </p:sp>
      <p:pic>
        <p:nvPicPr>
          <p:cNvPr id="10" name="Imagen 9">
            <a:hlinkClick r:id="rId2"/>
            <a:extLst>
              <a:ext uri="{FF2B5EF4-FFF2-40B4-BE49-F238E27FC236}">
                <a16:creationId xmlns:a16="http://schemas.microsoft.com/office/drawing/2014/main" id="{AC1CABA5-4F2A-7F47-ADD9-925726D64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264" y="4909654"/>
            <a:ext cx="1952021" cy="1098012"/>
          </a:xfrm>
          <a:prstGeom prst="rect">
            <a:avLst/>
          </a:prstGeom>
        </p:spPr>
      </p:pic>
      <p:pic>
        <p:nvPicPr>
          <p:cNvPr id="22" name="Imagen 21">
            <a:hlinkClick r:id="rId4"/>
            <a:extLst>
              <a:ext uri="{FF2B5EF4-FFF2-40B4-BE49-F238E27FC236}">
                <a16:creationId xmlns:a16="http://schemas.microsoft.com/office/drawing/2014/main" id="{380E46F9-C209-4939-98B8-5CFFD4C967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76" y="4952251"/>
            <a:ext cx="969645" cy="969645"/>
          </a:xfrm>
          <a:prstGeom prst="rect">
            <a:avLst/>
          </a:prstGeom>
        </p:spPr>
      </p:pic>
      <p:pic>
        <p:nvPicPr>
          <p:cNvPr id="24" name="Imagen 23">
            <a:hlinkClick r:id="rId6"/>
            <a:extLst>
              <a:ext uri="{FF2B5EF4-FFF2-40B4-BE49-F238E27FC236}">
                <a16:creationId xmlns:a16="http://schemas.microsoft.com/office/drawing/2014/main" id="{AF210DC0-F420-4D10-9471-D864F30359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714" y="4909655"/>
            <a:ext cx="1890008" cy="106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31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1AF22647-E584-4EDE-88A8-19BA457BD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738" y="1668005"/>
            <a:ext cx="8428382" cy="4816218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4FE3C7C-D24E-458C-9045-73404CF37964}"/>
              </a:ext>
            </a:extLst>
          </p:cNvPr>
          <p:cNvSpPr/>
          <p:nvPr/>
        </p:nvSpPr>
        <p:spPr>
          <a:xfrm>
            <a:off x="1" y="111109"/>
            <a:ext cx="12192000" cy="306903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7DB0130-AF50-47F8-8199-0135B8A5EC53}"/>
              </a:ext>
            </a:extLst>
          </p:cNvPr>
          <p:cNvSpPr txBox="1"/>
          <p:nvPr/>
        </p:nvSpPr>
        <p:spPr>
          <a:xfrm>
            <a:off x="5148521" y="98046"/>
            <a:ext cx="1829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 Gothic" panose="020B0502020202020204" pitchFamily="34" charset="0"/>
              </a:rPr>
              <a:t>Introducción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0970F00-4FC5-44A2-B3DA-DEBA4160CAD4}"/>
              </a:ext>
            </a:extLst>
          </p:cNvPr>
          <p:cNvSpPr/>
          <p:nvPr/>
        </p:nvSpPr>
        <p:spPr>
          <a:xfrm>
            <a:off x="-13064" y="785540"/>
            <a:ext cx="596160" cy="456646"/>
          </a:xfrm>
          <a:prstGeom prst="rect">
            <a:avLst/>
          </a:prstGeom>
          <a:solidFill>
            <a:srgbClr val="FF0000">
              <a:alpha val="7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B39EA5B-674B-4B12-8EEA-6A78D70E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99" y="731202"/>
            <a:ext cx="3193326" cy="565322"/>
          </a:xfrm>
        </p:spPr>
        <p:txBody>
          <a:bodyPr>
            <a:normAutofit fontScale="90000"/>
          </a:bodyPr>
          <a:lstStyle/>
          <a:p>
            <a:r>
              <a:rPr lang="es-ES" sz="3600" dirty="0">
                <a:latin typeface="Century Gothic" panose="020B0502020202020204" pitchFamily="34" charset="0"/>
              </a:rPr>
              <a:t>Introducción</a:t>
            </a:r>
            <a:r>
              <a:rPr lang="es-ES" dirty="0">
                <a:latin typeface="Century Gothic" panose="020B0502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8579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5953CC83-8CD3-40FB-985E-D96218CEB612}"/>
              </a:ext>
            </a:extLst>
          </p:cNvPr>
          <p:cNvSpPr/>
          <p:nvPr/>
        </p:nvSpPr>
        <p:spPr>
          <a:xfrm>
            <a:off x="1" y="111109"/>
            <a:ext cx="12192000" cy="306903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98DAF7E-97AF-4E5D-889D-57D5235B5362}"/>
              </a:ext>
            </a:extLst>
          </p:cNvPr>
          <p:cNvSpPr txBox="1"/>
          <p:nvPr/>
        </p:nvSpPr>
        <p:spPr>
          <a:xfrm>
            <a:off x="5317333" y="98046"/>
            <a:ext cx="144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 Gothic" panose="020B0502020202020204" pitchFamily="34" charset="0"/>
              </a:rPr>
              <a:t>Contexto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CCFCBA9-E5EA-47D5-B1E6-B61696C6E25B}"/>
              </a:ext>
            </a:extLst>
          </p:cNvPr>
          <p:cNvSpPr/>
          <p:nvPr/>
        </p:nvSpPr>
        <p:spPr>
          <a:xfrm>
            <a:off x="1607821" y="1797973"/>
            <a:ext cx="9253948" cy="69670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771F2E2-B322-4F8B-8638-F62DA796632E}"/>
              </a:ext>
            </a:extLst>
          </p:cNvPr>
          <p:cNvSpPr/>
          <p:nvPr/>
        </p:nvSpPr>
        <p:spPr>
          <a:xfrm>
            <a:off x="6793219" y="4588019"/>
            <a:ext cx="2390503" cy="1800496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B9B1E7A-6D9E-49B9-87F8-D54C7E1D1A88}"/>
              </a:ext>
            </a:extLst>
          </p:cNvPr>
          <p:cNvSpPr/>
          <p:nvPr/>
        </p:nvSpPr>
        <p:spPr>
          <a:xfrm>
            <a:off x="2847703" y="2923766"/>
            <a:ext cx="6924947" cy="1282563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26C012F-D164-4D15-9D52-17D5227EFD95}"/>
              </a:ext>
            </a:extLst>
          </p:cNvPr>
          <p:cNvSpPr txBox="1"/>
          <p:nvPr/>
        </p:nvSpPr>
        <p:spPr>
          <a:xfrm>
            <a:off x="6905613" y="4746015"/>
            <a:ext cx="21657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 Gothic" panose="020B0502020202020204" pitchFamily="34" charset="0"/>
              </a:rPr>
              <a:t>Desarrollo profesional limitado por el desarrollo personal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A9B3795-600E-4D72-AAC4-D09126B0EA07}"/>
              </a:ext>
            </a:extLst>
          </p:cNvPr>
          <p:cNvSpPr txBox="1"/>
          <p:nvPr/>
        </p:nvSpPr>
        <p:spPr>
          <a:xfrm>
            <a:off x="3171555" y="3202476"/>
            <a:ext cx="6126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 Gothic" panose="020B0502020202020204" pitchFamily="34" charset="0"/>
              </a:rPr>
              <a:t>¿Consiguen un impacto positivo estas estrategias en los trabajadores?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8BB106A-CD31-47AE-A40B-AFD2D1A03177}"/>
              </a:ext>
            </a:extLst>
          </p:cNvPr>
          <p:cNvSpPr txBox="1"/>
          <p:nvPr/>
        </p:nvSpPr>
        <p:spPr>
          <a:xfrm>
            <a:off x="2436223" y="1977969"/>
            <a:ext cx="8373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El sector empresarial apuesta por estrategias de diversidad e inclusión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110DDEC-8F6F-45D2-BDB1-2B32CEAA4D9F}"/>
              </a:ext>
            </a:extLst>
          </p:cNvPr>
          <p:cNvSpPr/>
          <p:nvPr/>
        </p:nvSpPr>
        <p:spPr>
          <a:xfrm>
            <a:off x="3563504" y="4584432"/>
            <a:ext cx="2390503" cy="1800497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CB25DCB-A6DA-4850-AF4D-E696B899C3B7}"/>
              </a:ext>
            </a:extLst>
          </p:cNvPr>
          <p:cNvSpPr txBox="1"/>
          <p:nvPr/>
        </p:nvSpPr>
        <p:spPr>
          <a:xfrm>
            <a:off x="3726789" y="4884515"/>
            <a:ext cx="20639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 Gothic" panose="020B0502020202020204" pitchFamily="34" charset="0"/>
              </a:rPr>
              <a:t>Sesgos inconscientes y  discriminación laboral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A4050541-352C-4390-A5CB-BB8C2E54F7AB}"/>
              </a:ext>
            </a:extLst>
          </p:cNvPr>
          <p:cNvSpPr/>
          <p:nvPr/>
        </p:nvSpPr>
        <p:spPr>
          <a:xfrm>
            <a:off x="-13064" y="785540"/>
            <a:ext cx="596160" cy="456646"/>
          </a:xfrm>
          <a:prstGeom prst="rect">
            <a:avLst/>
          </a:prstGeom>
          <a:solidFill>
            <a:srgbClr val="FF0000">
              <a:alpha val="7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602B0DD4-C80A-40CE-A38A-8824CF3AD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99" y="731202"/>
            <a:ext cx="3193326" cy="565322"/>
          </a:xfrm>
        </p:spPr>
        <p:txBody>
          <a:bodyPr>
            <a:normAutofit fontScale="90000"/>
          </a:bodyPr>
          <a:lstStyle/>
          <a:p>
            <a:r>
              <a:rPr lang="es-ES" sz="3600" dirty="0">
                <a:latin typeface="Century Gothic" panose="020B0502020202020204" pitchFamily="34" charset="0"/>
              </a:rPr>
              <a:t>Introducción</a:t>
            </a:r>
            <a:r>
              <a:rPr lang="es-ES" dirty="0">
                <a:latin typeface="Century Gothic" panose="020B0502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9510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D1967272-6683-40A7-A006-47E4C6DD958A}"/>
              </a:ext>
            </a:extLst>
          </p:cNvPr>
          <p:cNvSpPr/>
          <p:nvPr/>
        </p:nvSpPr>
        <p:spPr>
          <a:xfrm>
            <a:off x="1" y="2756263"/>
            <a:ext cx="12192000" cy="1881051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F96801-45E7-4B78-87DC-D91771167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14345"/>
            <a:ext cx="10515600" cy="132556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s-ES" dirty="0">
                <a:latin typeface="Century Gothic" panose="020B0502020202020204" pitchFamily="34" charset="0"/>
              </a:rPr>
              <a:t>Las personas LGTBI eligen no revelar su orientación o identidad sexual en el trabajo a pesar de las estrategias de diversidad e inclusión que existen actualmente en el sector empresarial.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B7AE683-F030-409F-8FA2-9049EA268F3E}"/>
              </a:ext>
            </a:extLst>
          </p:cNvPr>
          <p:cNvSpPr/>
          <p:nvPr/>
        </p:nvSpPr>
        <p:spPr>
          <a:xfrm>
            <a:off x="1" y="111109"/>
            <a:ext cx="12192000" cy="306903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762FCDD-9CF4-4DE1-8914-91CC36E4D764}"/>
              </a:ext>
            </a:extLst>
          </p:cNvPr>
          <p:cNvSpPr txBox="1"/>
          <p:nvPr/>
        </p:nvSpPr>
        <p:spPr>
          <a:xfrm>
            <a:off x="5345469" y="98046"/>
            <a:ext cx="1294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 Gothic" panose="020B0502020202020204" pitchFamily="34" charset="0"/>
              </a:rPr>
              <a:t>Hipótesis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25326C-F4DD-41FA-9F38-A17B1D3F07A8}"/>
              </a:ext>
            </a:extLst>
          </p:cNvPr>
          <p:cNvSpPr txBox="1"/>
          <p:nvPr/>
        </p:nvSpPr>
        <p:spPr>
          <a:xfrm>
            <a:off x="277586" y="2599508"/>
            <a:ext cx="979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/>
              <a:t>“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73A5435-AD2E-4D8A-BF7D-2F83821A4A5E}"/>
              </a:ext>
            </a:extLst>
          </p:cNvPr>
          <p:cNvSpPr txBox="1"/>
          <p:nvPr/>
        </p:nvSpPr>
        <p:spPr>
          <a:xfrm>
            <a:off x="11141531" y="3325736"/>
            <a:ext cx="979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/>
              <a:t>”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F873461-455E-4387-82A5-23559915E144}"/>
              </a:ext>
            </a:extLst>
          </p:cNvPr>
          <p:cNvSpPr/>
          <p:nvPr/>
        </p:nvSpPr>
        <p:spPr>
          <a:xfrm>
            <a:off x="-13064" y="785540"/>
            <a:ext cx="596160" cy="456646"/>
          </a:xfrm>
          <a:prstGeom prst="rect">
            <a:avLst/>
          </a:prstGeom>
          <a:solidFill>
            <a:schemeClr val="accent2">
              <a:alpha val="77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53A4FFD-13A5-46BB-9379-79306011180A}"/>
              </a:ext>
            </a:extLst>
          </p:cNvPr>
          <p:cNvSpPr txBox="1">
            <a:spLocks/>
          </p:cNvSpPr>
          <p:nvPr/>
        </p:nvSpPr>
        <p:spPr>
          <a:xfrm>
            <a:off x="150974" y="785540"/>
            <a:ext cx="3193326" cy="565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>
                <a:latin typeface="Century Gothic" panose="020B0502020202020204" pitchFamily="34" charset="0"/>
              </a:rPr>
              <a:t>Hipótesis</a:t>
            </a:r>
            <a:r>
              <a:rPr lang="es-ES" dirty="0">
                <a:latin typeface="Century Gothic" panose="020B0502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0134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18">
            <a:extLst>
              <a:ext uri="{FF2B5EF4-FFF2-40B4-BE49-F238E27FC236}">
                <a16:creationId xmlns:a16="http://schemas.microsoft.com/office/drawing/2014/main" id="{8F19902F-951F-4B62-9C33-B01E02E7A0AF}"/>
              </a:ext>
            </a:extLst>
          </p:cNvPr>
          <p:cNvSpPr/>
          <p:nvPr/>
        </p:nvSpPr>
        <p:spPr>
          <a:xfrm>
            <a:off x="6752491" y="3822447"/>
            <a:ext cx="5326504" cy="2474277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Century Gothic" panose="020B0502020202020204" pitchFamily="34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7228F0A-67C3-41B7-A360-F9E8A20BDFCC}"/>
              </a:ext>
            </a:extLst>
          </p:cNvPr>
          <p:cNvSpPr/>
          <p:nvPr/>
        </p:nvSpPr>
        <p:spPr>
          <a:xfrm>
            <a:off x="6752491" y="1948504"/>
            <a:ext cx="5326504" cy="1545728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19CD1A7-4B47-48F3-9412-ED0B906B19F5}"/>
              </a:ext>
            </a:extLst>
          </p:cNvPr>
          <p:cNvSpPr/>
          <p:nvPr/>
        </p:nvSpPr>
        <p:spPr>
          <a:xfrm>
            <a:off x="289560" y="3822447"/>
            <a:ext cx="5316412" cy="2474277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4FFAE1D-DE66-45EB-A90E-3AC9FD82F6B3}"/>
              </a:ext>
            </a:extLst>
          </p:cNvPr>
          <p:cNvSpPr/>
          <p:nvPr/>
        </p:nvSpPr>
        <p:spPr>
          <a:xfrm>
            <a:off x="289560" y="1991258"/>
            <a:ext cx="5316412" cy="1545729"/>
          </a:xfrm>
          <a:prstGeom prst="rect">
            <a:avLst/>
          </a:prstGeom>
          <a:solidFill>
            <a:schemeClr val="bg1"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8C8194C-728A-4689-B9BF-AC4B8EEEDC89}"/>
              </a:ext>
            </a:extLst>
          </p:cNvPr>
          <p:cNvSpPr/>
          <p:nvPr/>
        </p:nvSpPr>
        <p:spPr>
          <a:xfrm>
            <a:off x="1" y="111109"/>
            <a:ext cx="12192000" cy="306903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32DC1DD-07EA-4D2F-9236-2EB939D12B70}"/>
              </a:ext>
            </a:extLst>
          </p:cNvPr>
          <p:cNvSpPr txBox="1"/>
          <p:nvPr/>
        </p:nvSpPr>
        <p:spPr>
          <a:xfrm>
            <a:off x="5443946" y="98046"/>
            <a:ext cx="185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 Gothic" panose="020B0502020202020204" pitchFamily="34" charset="0"/>
              </a:rPr>
              <a:t>Proyecto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26DC150-20E9-47A2-A83C-9B80A37F36FD}"/>
              </a:ext>
            </a:extLst>
          </p:cNvPr>
          <p:cNvSpPr txBox="1"/>
          <p:nvPr/>
        </p:nvSpPr>
        <p:spPr>
          <a:xfrm>
            <a:off x="1032216" y="2016904"/>
            <a:ext cx="38310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latin typeface="Century Gothic" panose="020B0502020202020204" pitchFamily="34" charset="0"/>
            </a:endParaRPr>
          </a:p>
          <a:p>
            <a:endParaRPr lang="es-ES" dirty="0">
              <a:latin typeface="Century Gothic" panose="020B0502020202020204" pitchFamily="34" charset="0"/>
            </a:endParaRPr>
          </a:p>
          <a:p>
            <a:pPr algn="ctr"/>
            <a:r>
              <a:rPr lang="es-ES" dirty="0">
                <a:latin typeface="Century Gothic" panose="020B0502020202020204" pitchFamily="34" charset="0"/>
              </a:rPr>
              <a:t>FRA Agencia de los Derechos Fundamentales de la Unión Europea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4402E89-E759-4D27-9A1B-605B1DEAEE73}"/>
              </a:ext>
            </a:extLst>
          </p:cNvPr>
          <p:cNvSpPr txBox="1"/>
          <p:nvPr/>
        </p:nvSpPr>
        <p:spPr>
          <a:xfrm>
            <a:off x="592014" y="4375194"/>
            <a:ext cx="4711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 Gothic" panose="020B0502020202020204" pitchFamily="34" charset="0"/>
              </a:rPr>
              <a:t>Cuestionario realizado en 2019 a ciudadanos europeos sobre una amplia gama de temáticas para conocer la situación de las personas LGTBI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5F61B53-8795-4997-A8A9-67EE39F53771}"/>
              </a:ext>
            </a:extLst>
          </p:cNvPr>
          <p:cNvSpPr txBox="1"/>
          <p:nvPr/>
        </p:nvSpPr>
        <p:spPr>
          <a:xfrm>
            <a:off x="8792307" y="2601010"/>
            <a:ext cx="2574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Century Gothic" panose="020B0502020202020204" pitchFamily="34" charset="0"/>
              </a:rPr>
              <a:t>Python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963F23A-CEE0-45C6-8028-ABDF3F724BFA}"/>
              </a:ext>
            </a:extLst>
          </p:cNvPr>
          <p:cNvSpPr txBox="1"/>
          <p:nvPr/>
        </p:nvSpPr>
        <p:spPr>
          <a:xfrm>
            <a:off x="9832140" y="4199416"/>
            <a:ext cx="13364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s-ES" dirty="0">
              <a:latin typeface="Century Gothic" panose="020B0502020202020204" pitchFamily="34" charset="0"/>
            </a:endParaRPr>
          </a:p>
          <a:p>
            <a:r>
              <a:rPr lang="es-ES" dirty="0">
                <a:latin typeface="Century Gothic" panose="020B0502020202020204" pitchFamily="34" charset="0"/>
              </a:rPr>
              <a:t>Seaborn</a:t>
            </a:r>
          </a:p>
          <a:p>
            <a:r>
              <a:rPr lang="es-ES" dirty="0">
                <a:uFill>
                  <a:noFill/>
                </a:uFill>
                <a:latin typeface="Century Gothic" panose="020B0502020202020204" pitchFamily="34" charset="0"/>
              </a:rPr>
              <a:t>Matplotlib</a:t>
            </a:r>
            <a:endParaRPr lang="es-ES" dirty="0">
              <a:latin typeface="Century Gothic" panose="020B0502020202020204" pitchFamily="34" charset="0"/>
            </a:endParaRPr>
          </a:p>
          <a:p>
            <a:r>
              <a:rPr lang="es-ES" dirty="0">
                <a:uFill>
                  <a:noFill/>
                </a:uFill>
                <a:latin typeface="Century Gothic" panose="020B0502020202020204" pitchFamily="34" charset="0"/>
              </a:rPr>
              <a:t>Plotly</a:t>
            </a:r>
            <a:endParaRPr lang="es-ES" dirty="0">
              <a:latin typeface="Century Gothic" panose="020B0502020202020204" pitchFamily="34" charset="0"/>
            </a:endParaRPr>
          </a:p>
          <a:p>
            <a:pPr lvl="0"/>
            <a:endParaRPr lang="en" dirty="0">
              <a:latin typeface="Century Gothic" panose="020B0502020202020204" pitchFamily="34" charset="0"/>
            </a:endParaRPr>
          </a:p>
          <a:p>
            <a:pPr marL="285750" indent="-285750">
              <a:buFontTx/>
              <a:buChar char="-"/>
            </a:pPr>
            <a:endParaRPr lang="es-ES" dirty="0">
              <a:latin typeface="Century Gothic" panose="020B0502020202020204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1887AE5-17BF-4CC7-90E8-3CEA39372BF3}"/>
              </a:ext>
            </a:extLst>
          </p:cNvPr>
          <p:cNvSpPr/>
          <p:nvPr/>
        </p:nvSpPr>
        <p:spPr>
          <a:xfrm>
            <a:off x="289560" y="1974150"/>
            <a:ext cx="5316412" cy="325228"/>
          </a:xfrm>
          <a:prstGeom prst="rect">
            <a:avLst/>
          </a:prstGeom>
          <a:solidFill>
            <a:srgbClr val="FFFF00">
              <a:alpha val="77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A49BF48-A853-42A0-AD02-71C96174CFD0}"/>
              </a:ext>
            </a:extLst>
          </p:cNvPr>
          <p:cNvSpPr txBox="1"/>
          <p:nvPr/>
        </p:nvSpPr>
        <p:spPr>
          <a:xfrm>
            <a:off x="7546858" y="4513693"/>
            <a:ext cx="1897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Pandas</a:t>
            </a:r>
          </a:p>
          <a:p>
            <a:r>
              <a:rPr lang="es-ES" dirty="0">
                <a:latin typeface="Century Gothic" panose="020B0502020202020204" pitchFamily="34" charset="0"/>
              </a:rPr>
              <a:t>Numpy</a:t>
            </a:r>
          </a:p>
          <a:p>
            <a:r>
              <a:rPr lang="es-ES" dirty="0">
                <a:latin typeface="Century Gothic" panose="020B0502020202020204" pitchFamily="34" charset="0"/>
              </a:rPr>
              <a:t>Glob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03522B2-D309-432B-A30E-D025E3B4FA99}"/>
              </a:ext>
            </a:extLst>
          </p:cNvPr>
          <p:cNvSpPr txBox="1"/>
          <p:nvPr/>
        </p:nvSpPr>
        <p:spPr>
          <a:xfrm>
            <a:off x="2411224" y="1940787"/>
            <a:ext cx="1073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Dataset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522EF06-E382-4490-B626-AC2CC111D459}"/>
              </a:ext>
            </a:extLst>
          </p:cNvPr>
          <p:cNvSpPr/>
          <p:nvPr/>
        </p:nvSpPr>
        <p:spPr>
          <a:xfrm>
            <a:off x="-13064" y="785540"/>
            <a:ext cx="596160" cy="456646"/>
          </a:xfrm>
          <a:prstGeom prst="rect">
            <a:avLst/>
          </a:prstGeom>
          <a:solidFill>
            <a:srgbClr val="FFFF00">
              <a:alpha val="77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E6D58395-9E73-42EB-A1EF-EB483F89700A}"/>
              </a:ext>
            </a:extLst>
          </p:cNvPr>
          <p:cNvSpPr txBox="1">
            <a:spLocks/>
          </p:cNvSpPr>
          <p:nvPr/>
        </p:nvSpPr>
        <p:spPr>
          <a:xfrm>
            <a:off x="150974" y="785540"/>
            <a:ext cx="3193326" cy="565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600" dirty="0">
                <a:latin typeface="Century Gothic" panose="020B0502020202020204" pitchFamily="34" charset="0"/>
              </a:rPr>
              <a:t>Proyecto</a:t>
            </a:r>
            <a:r>
              <a:rPr lang="es-ES" dirty="0"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ACA2B6B5-0D89-4AB1-81A6-FD18377373E0}"/>
              </a:ext>
            </a:extLst>
          </p:cNvPr>
          <p:cNvSpPr/>
          <p:nvPr/>
        </p:nvSpPr>
        <p:spPr>
          <a:xfrm>
            <a:off x="6748514" y="1952449"/>
            <a:ext cx="5326503" cy="339318"/>
          </a:xfrm>
          <a:prstGeom prst="rect">
            <a:avLst/>
          </a:prstGeom>
          <a:solidFill>
            <a:srgbClr val="FFFF00">
              <a:alpha val="77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FC55EDE-924E-471C-97C8-673A322E759B}"/>
              </a:ext>
            </a:extLst>
          </p:cNvPr>
          <p:cNvSpPr txBox="1"/>
          <p:nvPr/>
        </p:nvSpPr>
        <p:spPr>
          <a:xfrm>
            <a:off x="7784247" y="1955213"/>
            <a:ext cx="3479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Lenguaje de programación 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1DB45DF-8F40-4242-8879-384458A4C321}"/>
              </a:ext>
            </a:extLst>
          </p:cNvPr>
          <p:cNvSpPr/>
          <p:nvPr/>
        </p:nvSpPr>
        <p:spPr>
          <a:xfrm>
            <a:off x="6753559" y="3810208"/>
            <a:ext cx="5316412" cy="325228"/>
          </a:xfrm>
          <a:prstGeom prst="rect">
            <a:avLst/>
          </a:prstGeom>
          <a:solidFill>
            <a:srgbClr val="FFFF00">
              <a:alpha val="77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057427B-E070-4D63-9025-9DDE865501A3}"/>
              </a:ext>
            </a:extLst>
          </p:cNvPr>
          <p:cNvSpPr txBox="1"/>
          <p:nvPr/>
        </p:nvSpPr>
        <p:spPr>
          <a:xfrm>
            <a:off x="8586178" y="3835808"/>
            <a:ext cx="177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Librerías </a:t>
            </a:r>
          </a:p>
        </p:txBody>
      </p:sp>
    </p:spTree>
    <p:extLst>
      <p:ext uri="{BB962C8B-B14F-4D97-AF65-F5344CB8AC3E}">
        <p14:creationId xmlns:p14="http://schemas.microsoft.com/office/powerpoint/2010/main" val="221143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230E0D2A-BBE6-4016-B045-71BB26878C30}"/>
              </a:ext>
            </a:extLst>
          </p:cNvPr>
          <p:cNvSpPr/>
          <p:nvPr/>
        </p:nvSpPr>
        <p:spPr>
          <a:xfrm>
            <a:off x="6358060" y="5300407"/>
            <a:ext cx="2096826" cy="13730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8D13789-21E8-4009-9341-2D7053ABB8B4}"/>
              </a:ext>
            </a:extLst>
          </p:cNvPr>
          <p:cNvSpPr/>
          <p:nvPr/>
        </p:nvSpPr>
        <p:spPr>
          <a:xfrm>
            <a:off x="1" y="111109"/>
            <a:ext cx="12192000" cy="306903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334148F-E1B0-477C-A6EC-D80910B684E8}"/>
              </a:ext>
            </a:extLst>
          </p:cNvPr>
          <p:cNvSpPr txBox="1"/>
          <p:nvPr/>
        </p:nvSpPr>
        <p:spPr>
          <a:xfrm>
            <a:off x="5443946" y="98046"/>
            <a:ext cx="112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 Gothic" panose="020B0502020202020204" pitchFamily="34" charset="0"/>
              </a:rPr>
              <a:t>Muestra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12CA8AB-8C94-416D-9BE6-D956225C0AB1}"/>
              </a:ext>
            </a:extLst>
          </p:cNvPr>
          <p:cNvSpPr txBox="1"/>
          <p:nvPr/>
        </p:nvSpPr>
        <p:spPr>
          <a:xfrm>
            <a:off x="6459226" y="5389116"/>
            <a:ext cx="199566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latin typeface="Century Gothic" panose="020B0502020202020204" pitchFamily="34" charset="0"/>
              </a:rPr>
              <a:t>58% </a:t>
            </a:r>
            <a:r>
              <a:rPr lang="es-ES" dirty="0">
                <a:latin typeface="Century Gothic" panose="020B0502020202020204" pitchFamily="34" charset="0"/>
              </a:rPr>
              <a:t>trabajan por cuenta propia o ajena</a:t>
            </a:r>
          </a:p>
          <a:p>
            <a:endParaRPr lang="es-ES" dirty="0">
              <a:latin typeface="Century Gothic" panose="020B050202020202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E2038EF-36CF-49CE-A88B-69F41801F1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014"/>
          <a:stretch/>
        </p:blipFill>
        <p:spPr>
          <a:xfrm>
            <a:off x="999214" y="1349804"/>
            <a:ext cx="10010692" cy="3753285"/>
          </a:xfrm>
          <a:prstGeom prst="rect">
            <a:avLst/>
          </a:prstGeom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BB97304F-527E-4BD5-B2FD-F589E2F144F1}"/>
              </a:ext>
            </a:extLst>
          </p:cNvPr>
          <p:cNvSpPr/>
          <p:nvPr/>
        </p:nvSpPr>
        <p:spPr>
          <a:xfrm>
            <a:off x="-13064" y="785540"/>
            <a:ext cx="596160" cy="456646"/>
          </a:xfrm>
          <a:prstGeom prst="rect">
            <a:avLst/>
          </a:prstGeom>
          <a:solidFill>
            <a:srgbClr val="FFFF00">
              <a:alpha val="77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E3D482F-24A9-40E3-9013-E58C2DC632BE}"/>
              </a:ext>
            </a:extLst>
          </p:cNvPr>
          <p:cNvSpPr txBox="1"/>
          <p:nvPr/>
        </p:nvSpPr>
        <p:spPr>
          <a:xfrm>
            <a:off x="176529" y="745063"/>
            <a:ext cx="3419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Century Gothic" panose="020B0502020202020204" pitchFamily="34" charset="0"/>
              </a:rPr>
              <a:t>Working Status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455924D-C983-4164-94B2-5018CFAF759D}"/>
              </a:ext>
            </a:extLst>
          </p:cNvPr>
          <p:cNvSpPr/>
          <p:nvPr/>
        </p:nvSpPr>
        <p:spPr>
          <a:xfrm>
            <a:off x="3832530" y="5300406"/>
            <a:ext cx="1632334" cy="13730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AE5E3FC-874F-4814-B19D-D24550BAC92B}"/>
              </a:ext>
            </a:extLst>
          </p:cNvPr>
          <p:cNvSpPr txBox="1"/>
          <p:nvPr/>
        </p:nvSpPr>
        <p:spPr>
          <a:xfrm>
            <a:off x="3912158" y="5509886"/>
            <a:ext cx="1552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latin typeface="Century Gothic" panose="020B0502020202020204" pitchFamily="34" charset="0"/>
              </a:rPr>
              <a:t>139.799</a:t>
            </a:r>
            <a:r>
              <a:rPr lang="es-ES" dirty="0">
                <a:latin typeface="Century Gothic" panose="020B0502020202020204" pitchFamily="34" charset="0"/>
              </a:rPr>
              <a:t> ciudadanos de la UE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4813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: esquinas superiores cortadas 17">
            <a:extLst>
              <a:ext uri="{FF2B5EF4-FFF2-40B4-BE49-F238E27FC236}">
                <a16:creationId xmlns:a16="http://schemas.microsoft.com/office/drawing/2014/main" id="{68324F5F-69BD-4F5E-B787-00DE1F1202D2}"/>
              </a:ext>
            </a:extLst>
          </p:cNvPr>
          <p:cNvSpPr/>
          <p:nvPr/>
        </p:nvSpPr>
        <p:spPr>
          <a:xfrm>
            <a:off x="2584731" y="3620612"/>
            <a:ext cx="6566655" cy="2935177"/>
          </a:xfrm>
          <a:prstGeom prst="snip2Same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28405E6D-7F52-42C6-9B00-A7B01C7F83A1}"/>
              </a:ext>
            </a:extLst>
          </p:cNvPr>
          <p:cNvSpPr/>
          <p:nvPr/>
        </p:nvSpPr>
        <p:spPr>
          <a:xfrm>
            <a:off x="2836519" y="1097764"/>
            <a:ext cx="6218074" cy="59634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3D6D89-25D8-4254-A178-8EBD8A897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634" y="3847453"/>
            <a:ext cx="6125309" cy="2662702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s-ES" sz="2400" b="1" dirty="0">
                <a:latin typeface="Century Gothic" panose="020B0502020202020204" pitchFamily="34" charset="0"/>
              </a:rPr>
              <a:t>Preguntas</a:t>
            </a:r>
            <a:r>
              <a:rPr lang="es-ES" sz="2400" dirty="0">
                <a:latin typeface="Century Gothic" panose="020B0502020202020204" pitchFamily="34" charset="0"/>
              </a:rPr>
              <a:t> </a:t>
            </a:r>
          </a:p>
          <a:p>
            <a:pPr marL="0" indent="0">
              <a:buNone/>
            </a:pPr>
            <a:r>
              <a:rPr lang="es-ES" sz="1800" dirty="0">
                <a:latin typeface="Century Gothic" panose="020B0502020202020204" pitchFamily="34" charset="0"/>
              </a:rPr>
              <a:t>Lugares donde evitan expresarse abiertamente por miedo a ser agredido, amenazado o acosado por otros</a:t>
            </a:r>
          </a:p>
          <a:p>
            <a:pPr marL="0" indent="0">
              <a:buNone/>
            </a:pPr>
            <a:r>
              <a:rPr lang="es-ES" sz="1800" dirty="0">
                <a:latin typeface="Century Gothic" panose="020B0502020202020204" pitchFamily="34" charset="0"/>
              </a:rPr>
              <a:t>Expresar abiertamente en el trabajo su identidad</a:t>
            </a:r>
          </a:p>
          <a:p>
            <a:pPr marL="0" indent="0">
              <a:buNone/>
            </a:pPr>
            <a:r>
              <a:rPr lang="es-ES" sz="1800" dirty="0">
                <a:latin typeface="Century Gothic" panose="020B0502020202020204" pitchFamily="34" charset="0"/>
              </a:rPr>
              <a:t>Expresar abiertamente su identidad en el ambiente laboral</a:t>
            </a:r>
          </a:p>
          <a:p>
            <a:pPr marL="0" indent="0">
              <a:buNone/>
            </a:pPr>
            <a:r>
              <a:rPr lang="es-ES" sz="1800" dirty="0">
                <a:latin typeface="Century Gothic" panose="020B0502020202020204" pitchFamily="34" charset="0"/>
              </a:rPr>
              <a:t>Correlación entre ser abierto en el trabajo y haber escuchado a alguien defender o proteger los derechos LGTBI</a:t>
            </a:r>
          </a:p>
          <a:p>
            <a:endParaRPr lang="es-ES" dirty="0">
              <a:latin typeface="Century Gothic" panose="020B0502020202020204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2EF48B1-1941-4491-8C22-A40FB172A618}"/>
              </a:ext>
            </a:extLst>
          </p:cNvPr>
          <p:cNvSpPr/>
          <p:nvPr/>
        </p:nvSpPr>
        <p:spPr>
          <a:xfrm>
            <a:off x="1" y="111109"/>
            <a:ext cx="12192000" cy="306903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D35B00C-D780-46DC-ACEB-E3D16A068868}"/>
              </a:ext>
            </a:extLst>
          </p:cNvPr>
          <p:cNvSpPr txBox="1"/>
          <p:nvPr/>
        </p:nvSpPr>
        <p:spPr>
          <a:xfrm>
            <a:off x="3221250" y="98046"/>
            <a:ext cx="569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 Gothic" panose="020B0502020202020204" pitchFamily="34" charset="0"/>
              </a:rPr>
              <a:t>Demostración de la hipótesis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CE71CC5-8462-4524-90DF-81E94FFA1527}"/>
              </a:ext>
            </a:extLst>
          </p:cNvPr>
          <p:cNvSpPr/>
          <p:nvPr/>
        </p:nvSpPr>
        <p:spPr>
          <a:xfrm>
            <a:off x="-13064" y="785540"/>
            <a:ext cx="596160" cy="456646"/>
          </a:xfrm>
          <a:prstGeom prst="rect">
            <a:avLst/>
          </a:prstGeom>
          <a:solidFill>
            <a:schemeClr val="accent6">
              <a:lumMod val="75000"/>
              <a:alpha val="77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C61352B-62DB-4135-9FCB-7BDBFBEF1E38}"/>
              </a:ext>
            </a:extLst>
          </p:cNvPr>
          <p:cNvSpPr txBox="1"/>
          <p:nvPr/>
        </p:nvSpPr>
        <p:spPr>
          <a:xfrm>
            <a:off x="2906070" y="1164064"/>
            <a:ext cx="6125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Century Gothic" panose="020B0502020202020204" pitchFamily="34" charset="0"/>
              </a:rPr>
              <a:t>Análisis 3 temáticas en ámbito laboral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9E90868E-538D-46FC-9473-125A51367F3A}"/>
              </a:ext>
            </a:extLst>
          </p:cNvPr>
          <p:cNvSpPr/>
          <p:nvPr/>
        </p:nvSpPr>
        <p:spPr>
          <a:xfrm>
            <a:off x="1661682" y="2103959"/>
            <a:ext cx="2001078" cy="1091308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5BB9BAC-17C7-4B4F-8993-0023C9990927}"/>
              </a:ext>
            </a:extLst>
          </p:cNvPr>
          <p:cNvSpPr txBox="1"/>
          <p:nvPr/>
        </p:nvSpPr>
        <p:spPr>
          <a:xfrm>
            <a:off x="1807939" y="2420766"/>
            <a:ext cx="1855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Century Gothic" panose="020B0502020202020204" pitchFamily="34" charset="0"/>
              </a:rPr>
              <a:t>Discriminación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873DD1AC-23CD-4084-A92A-BDFFEF6219DA}"/>
              </a:ext>
            </a:extLst>
          </p:cNvPr>
          <p:cNvSpPr/>
          <p:nvPr/>
        </p:nvSpPr>
        <p:spPr>
          <a:xfrm>
            <a:off x="4535074" y="2084461"/>
            <a:ext cx="2293068" cy="1130304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5C107EE-7E6C-4C6E-BD2D-8DB684D24060}"/>
              </a:ext>
            </a:extLst>
          </p:cNvPr>
          <p:cNvSpPr txBox="1"/>
          <p:nvPr/>
        </p:nvSpPr>
        <p:spPr>
          <a:xfrm>
            <a:off x="4418597" y="2284810"/>
            <a:ext cx="2486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 Gothic" panose="020B0502020202020204" pitchFamily="34" charset="0"/>
              </a:rPr>
              <a:t>Factores sociodemográficos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BD7A11A9-7BC4-49E4-AC4E-BB3D7C863AC7}"/>
              </a:ext>
            </a:extLst>
          </p:cNvPr>
          <p:cNvSpPr/>
          <p:nvPr/>
        </p:nvSpPr>
        <p:spPr>
          <a:xfrm>
            <a:off x="7933248" y="2079276"/>
            <a:ext cx="2001078" cy="1091308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F0A3513-3B50-4A8D-A320-CCD176B849BB}"/>
              </a:ext>
            </a:extLst>
          </p:cNvPr>
          <p:cNvSpPr txBox="1"/>
          <p:nvPr/>
        </p:nvSpPr>
        <p:spPr>
          <a:xfrm>
            <a:off x="8010738" y="2262990"/>
            <a:ext cx="185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entury Gothic" panose="020B0502020202020204" pitchFamily="34" charset="0"/>
              </a:rPr>
              <a:t>Vivir abiertamente</a:t>
            </a:r>
          </a:p>
        </p:txBody>
      </p:sp>
    </p:spTree>
    <p:extLst>
      <p:ext uri="{BB962C8B-B14F-4D97-AF65-F5344CB8AC3E}">
        <p14:creationId xmlns:p14="http://schemas.microsoft.com/office/powerpoint/2010/main" val="146546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A3516803-D494-4047-AB03-95E1C6589217}"/>
              </a:ext>
            </a:extLst>
          </p:cNvPr>
          <p:cNvSpPr/>
          <p:nvPr/>
        </p:nvSpPr>
        <p:spPr>
          <a:xfrm>
            <a:off x="0" y="2489982"/>
            <a:ext cx="12192000" cy="1913206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24C4374-2C5D-42DB-A2B2-11CD04F25743}"/>
              </a:ext>
            </a:extLst>
          </p:cNvPr>
          <p:cNvSpPr txBox="1"/>
          <p:nvPr/>
        </p:nvSpPr>
        <p:spPr>
          <a:xfrm>
            <a:off x="1303534" y="2551974"/>
            <a:ext cx="98333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latin typeface="Century Gothic" panose="020B0502020202020204" pitchFamily="34" charset="0"/>
              </a:rPr>
              <a:t>Lugares donde evitan expresarse abiertamente por miedo a ser agredido, amenazado o acosado por otros</a:t>
            </a:r>
          </a:p>
        </p:txBody>
      </p:sp>
    </p:spTree>
    <p:extLst>
      <p:ext uri="{BB962C8B-B14F-4D97-AF65-F5344CB8AC3E}">
        <p14:creationId xmlns:p14="http://schemas.microsoft.com/office/powerpoint/2010/main" val="2975134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4398</TotalTime>
  <Words>436</Words>
  <Application>Microsoft Office PowerPoint</Application>
  <PresentationFormat>Panorámica</PresentationFormat>
  <Paragraphs>83</Paragraphs>
  <Slides>20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Century Gothic</vt:lpstr>
      <vt:lpstr>Tema de Office</vt:lpstr>
      <vt:lpstr>Proyecto EDA Data Science</vt:lpstr>
      <vt:lpstr>Presentación de PowerPoint</vt:lpstr>
      <vt:lpstr>Introducción </vt:lpstr>
      <vt:lpstr>Introducción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 </vt:lpstr>
      <vt:lpstr>Roadmap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Data Science</dc:title>
  <dc:creator>Maria del Mar Delgado</dc:creator>
  <cp:lastModifiedBy>Maria del Mar Delgado</cp:lastModifiedBy>
  <cp:revision>75</cp:revision>
  <dcterms:created xsi:type="dcterms:W3CDTF">2021-01-09T10:16:56Z</dcterms:created>
  <dcterms:modified xsi:type="dcterms:W3CDTF">2021-01-13T15:46:45Z</dcterms:modified>
</cp:coreProperties>
</file>